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3" r:id="rId4"/>
    <p:sldId id="259" r:id="rId5"/>
    <p:sldId id="264" r:id="rId6"/>
    <p:sldId id="260" r:id="rId7"/>
    <p:sldId id="266" r:id="rId8"/>
    <p:sldId id="265" r:id="rId9"/>
    <p:sldId id="268" r:id="rId10"/>
    <p:sldId id="267" r:id="rId11"/>
    <p:sldId id="262" r:id="rId12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47CB15-6F91-4E95-9ADA-91E44026B4BF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D41DA036-9C87-4204-AB8D-1D1D3CDE4113}">
      <dgm:prSet phldrT="[Texto]"/>
      <dgm:spPr/>
      <dgm:t>
        <a:bodyPr/>
        <a:lstStyle/>
        <a:p>
          <a:r>
            <a:rPr lang="es-VE" dirty="0" smtClean="0"/>
            <a:t>Dirección de Identidad</a:t>
          </a:r>
          <a:endParaRPr lang="es-VE" dirty="0"/>
        </a:p>
      </dgm:t>
    </dgm:pt>
    <dgm:pt modelId="{CE259F0E-24D4-4510-86AE-C399C19CBE8C}" type="parTrans" cxnId="{261E0147-2E81-4280-85AF-D477F34598E5}">
      <dgm:prSet/>
      <dgm:spPr/>
      <dgm:t>
        <a:bodyPr/>
        <a:lstStyle/>
        <a:p>
          <a:endParaRPr lang="es-VE"/>
        </a:p>
      </dgm:t>
    </dgm:pt>
    <dgm:pt modelId="{93A6024E-EBBE-46F6-B251-19D30B5783C2}" type="sibTrans" cxnId="{261E0147-2E81-4280-85AF-D477F34598E5}">
      <dgm:prSet/>
      <dgm:spPr/>
      <dgm:t>
        <a:bodyPr/>
        <a:lstStyle/>
        <a:p>
          <a:endParaRPr lang="es-VE"/>
        </a:p>
      </dgm:t>
    </dgm:pt>
    <dgm:pt modelId="{B8BD8787-5F86-4679-8E31-D2F1C2B03EFB}">
      <dgm:prSet phldrT="[Texto]"/>
      <dgm:spPr/>
      <dgm:t>
        <a:bodyPr/>
        <a:lstStyle/>
        <a:p>
          <a:r>
            <a:rPr lang="es-VE" dirty="0" smtClean="0"/>
            <a:t>Cátedra Institucional</a:t>
          </a:r>
        </a:p>
      </dgm:t>
    </dgm:pt>
    <dgm:pt modelId="{BD796B55-AC9F-486E-B9B5-19B7A5AE447B}" type="parTrans" cxnId="{C2E7B351-2425-4661-BF27-8891318970ED}">
      <dgm:prSet/>
      <dgm:spPr/>
      <dgm:t>
        <a:bodyPr/>
        <a:lstStyle/>
        <a:p>
          <a:endParaRPr lang="es-VE"/>
        </a:p>
      </dgm:t>
    </dgm:pt>
    <dgm:pt modelId="{6A432A9E-E8F0-4E20-A7DA-E410902D4267}" type="sibTrans" cxnId="{C2E7B351-2425-4661-BF27-8891318970ED}">
      <dgm:prSet/>
      <dgm:spPr/>
      <dgm:t>
        <a:bodyPr/>
        <a:lstStyle/>
        <a:p>
          <a:endParaRPr lang="es-VE"/>
        </a:p>
      </dgm:t>
    </dgm:pt>
    <dgm:pt modelId="{015B640E-E8A0-49B1-9233-77801DA97D88}">
      <dgm:prSet phldrT="[Texto]"/>
      <dgm:spPr/>
      <dgm:t>
        <a:bodyPr/>
        <a:lstStyle/>
        <a:p>
          <a:r>
            <a:rPr lang="es-VE" dirty="0" smtClean="0"/>
            <a:t>Profesores</a:t>
          </a:r>
        </a:p>
      </dgm:t>
    </dgm:pt>
    <dgm:pt modelId="{878D5F44-18F8-42BE-BE1D-04FA056FB8D3}" type="parTrans" cxnId="{C3111180-ECC3-4B7B-9E93-841CC787DB93}">
      <dgm:prSet/>
      <dgm:spPr/>
      <dgm:t>
        <a:bodyPr/>
        <a:lstStyle/>
        <a:p>
          <a:endParaRPr lang="es-VE"/>
        </a:p>
      </dgm:t>
    </dgm:pt>
    <dgm:pt modelId="{5E8EE441-C587-49DF-AFB8-C77B0CAAF81C}" type="sibTrans" cxnId="{C3111180-ECC3-4B7B-9E93-841CC787DB93}">
      <dgm:prSet/>
      <dgm:spPr/>
      <dgm:t>
        <a:bodyPr/>
        <a:lstStyle/>
        <a:p>
          <a:endParaRPr lang="es-VE"/>
        </a:p>
      </dgm:t>
    </dgm:pt>
    <dgm:pt modelId="{818726A1-3FD8-4950-94AF-AD2CF96CC82E}">
      <dgm:prSet phldrT="[Texto]"/>
      <dgm:spPr/>
      <dgm:t>
        <a:bodyPr/>
        <a:lstStyle/>
        <a:p>
          <a:r>
            <a:rPr lang="es-VE" dirty="0" smtClean="0"/>
            <a:t>Estudiantes</a:t>
          </a:r>
        </a:p>
      </dgm:t>
    </dgm:pt>
    <dgm:pt modelId="{7E91572D-179C-4583-ACB3-90D117538408}" type="parTrans" cxnId="{F57E986C-6978-4336-9228-B64D944954E8}">
      <dgm:prSet/>
      <dgm:spPr/>
      <dgm:t>
        <a:bodyPr/>
        <a:lstStyle/>
        <a:p>
          <a:endParaRPr lang="es-VE"/>
        </a:p>
      </dgm:t>
    </dgm:pt>
    <dgm:pt modelId="{01676267-E977-433A-B156-5FED73330BF8}" type="sibTrans" cxnId="{F57E986C-6978-4336-9228-B64D944954E8}">
      <dgm:prSet/>
      <dgm:spPr/>
      <dgm:t>
        <a:bodyPr/>
        <a:lstStyle/>
        <a:p>
          <a:endParaRPr lang="es-VE"/>
        </a:p>
      </dgm:t>
    </dgm:pt>
    <dgm:pt modelId="{F459DE5F-4BF0-4FAB-BA54-79C9D73CB732}">
      <dgm:prSet phldrT="[Texto]"/>
      <dgm:spPr/>
      <dgm:t>
        <a:bodyPr/>
        <a:lstStyle/>
        <a:p>
          <a:endParaRPr lang="es-VE" dirty="0" smtClean="0"/>
        </a:p>
      </dgm:t>
    </dgm:pt>
    <dgm:pt modelId="{F3663FAB-6E01-4EC2-8A56-9F2A497D603F}" type="parTrans" cxnId="{34C42E9F-69DC-469B-80D5-660829378C8A}">
      <dgm:prSet/>
      <dgm:spPr/>
      <dgm:t>
        <a:bodyPr/>
        <a:lstStyle/>
        <a:p>
          <a:endParaRPr lang="es-VE"/>
        </a:p>
      </dgm:t>
    </dgm:pt>
    <dgm:pt modelId="{89152A37-2DD8-4410-BBF8-9466913F7AFB}" type="sibTrans" cxnId="{34C42E9F-69DC-469B-80D5-660829378C8A}">
      <dgm:prSet/>
      <dgm:spPr/>
      <dgm:t>
        <a:bodyPr/>
        <a:lstStyle/>
        <a:p>
          <a:endParaRPr lang="es-VE"/>
        </a:p>
      </dgm:t>
    </dgm:pt>
    <dgm:pt modelId="{C9A0D2C3-29CD-4D3B-80E1-1036556DA409}">
      <dgm:prSet phldrT="[Texto]"/>
      <dgm:spPr/>
      <dgm:t>
        <a:bodyPr/>
        <a:lstStyle/>
        <a:p>
          <a:r>
            <a:rPr lang="es-VE" smtClean="0"/>
            <a:t>Eje Identidad</a:t>
          </a:r>
          <a:endParaRPr lang="es-VE" dirty="0"/>
        </a:p>
      </dgm:t>
    </dgm:pt>
    <dgm:pt modelId="{F6D36C7A-C1F2-4A5E-9C6F-771E15F30E22}" type="sibTrans" cxnId="{877D8101-1A76-453B-8488-6F91BB413684}">
      <dgm:prSet/>
      <dgm:spPr/>
      <dgm:t>
        <a:bodyPr/>
        <a:lstStyle/>
        <a:p>
          <a:endParaRPr lang="es-VE"/>
        </a:p>
      </dgm:t>
    </dgm:pt>
    <dgm:pt modelId="{CDD36FB1-1877-4EEC-AA8C-ACAB8C9BF2BF}" type="parTrans" cxnId="{877D8101-1A76-453B-8488-6F91BB413684}">
      <dgm:prSet/>
      <dgm:spPr/>
      <dgm:t>
        <a:bodyPr/>
        <a:lstStyle/>
        <a:p>
          <a:endParaRPr lang="es-VE"/>
        </a:p>
      </dgm:t>
    </dgm:pt>
    <dgm:pt modelId="{B034174F-D278-4198-9508-E2B49BFD31A8}" type="pres">
      <dgm:prSet presAssocID="{F347CB15-6F91-4E95-9ADA-91E44026B4BF}" presName="composite" presStyleCnt="0">
        <dgm:presLayoutVars>
          <dgm:chMax val="5"/>
          <dgm:dir/>
          <dgm:resizeHandles val="exact"/>
        </dgm:presLayoutVars>
      </dgm:prSet>
      <dgm:spPr/>
    </dgm:pt>
    <dgm:pt modelId="{DE6C2B8A-3CF5-44BC-B3E5-C8DA5402739A}" type="pres">
      <dgm:prSet presAssocID="{C9A0D2C3-29CD-4D3B-80E1-1036556DA409}" presName="circle1" presStyleLbl="lnNode1" presStyleIdx="0" presStyleCnt="5"/>
      <dgm:spPr>
        <a:solidFill>
          <a:srgbClr val="0070C0"/>
        </a:solidFill>
      </dgm:spPr>
    </dgm:pt>
    <dgm:pt modelId="{2E974ECB-E98A-4082-8E25-908CF0460B47}" type="pres">
      <dgm:prSet presAssocID="{C9A0D2C3-29CD-4D3B-80E1-1036556DA409}" presName="text1" presStyleLbl="revTx" presStyleIdx="0" presStyleCnt="5" custLinFactY="9732" custLinFactNeighborX="-2070" custLinFactNeighborY="100000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F9778CF6-C786-4839-85C7-C6331D93E79A}" type="pres">
      <dgm:prSet presAssocID="{C9A0D2C3-29CD-4D3B-80E1-1036556DA409}" presName="line1" presStyleLbl="callout" presStyleIdx="0" presStyleCnt="10"/>
      <dgm:spPr/>
    </dgm:pt>
    <dgm:pt modelId="{37069956-199E-4743-A420-7A955F132158}" type="pres">
      <dgm:prSet presAssocID="{C9A0D2C3-29CD-4D3B-80E1-1036556DA409}" presName="d1" presStyleLbl="callout" presStyleIdx="1" presStyleCnt="10"/>
      <dgm:spPr/>
    </dgm:pt>
    <dgm:pt modelId="{37BC3B39-44FC-41A4-8348-BFEB044A6302}" type="pres">
      <dgm:prSet presAssocID="{D41DA036-9C87-4204-AB8D-1D1D3CDE4113}" presName="circle2" presStyleLbl="lnNode1" presStyleIdx="1" presStyleCnt="5"/>
      <dgm:spPr>
        <a:solidFill>
          <a:srgbClr val="FF0000"/>
        </a:solidFill>
      </dgm:spPr>
    </dgm:pt>
    <dgm:pt modelId="{54EBE0BC-567C-418E-A703-DC89AD59B8B4}" type="pres">
      <dgm:prSet presAssocID="{D41DA036-9C87-4204-AB8D-1D1D3CDE4113}" presName="text2" presStyleLbl="revTx" presStyleIdx="1" presStyleCnt="5" custLinFactY="-3069" custLinFactNeighborX="2655" custLinFactNeighborY="-100000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79413369-E7FF-446E-B985-08153604063E}" type="pres">
      <dgm:prSet presAssocID="{D41DA036-9C87-4204-AB8D-1D1D3CDE4113}" presName="line2" presStyleLbl="callout" presStyleIdx="2" presStyleCnt="10" custFlipVert="1" custSzY="99244" custScaleX="134276"/>
      <dgm:spPr/>
    </dgm:pt>
    <dgm:pt modelId="{E4F88B9D-7DFE-4F7D-9A6A-AA5421D6EBB6}" type="pres">
      <dgm:prSet presAssocID="{D41DA036-9C87-4204-AB8D-1D1D3CDE4113}" presName="d2" presStyleLbl="callout" presStyleIdx="3" presStyleCnt="10"/>
      <dgm:spPr/>
    </dgm:pt>
    <dgm:pt modelId="{5DC1FBF5-E400-4047-AA55-A0D8B8027124}" type="pres">
      <dgm:prSet presAssocID="{B8BD8787-5F86-4679-8E31-D2F1C2B03EFB}" presName="circle3" presStyleLbl="lnNode1" presStyleIdx="2" presStyleCnt="5"/>
      <dgm:spPr>
        <a:solidFill>
          <a:srgbClr val="92D050"/>
        </a:solidFill>
      </dgm:spPr>
    </dgm:pt>
    <dgm:pt modelId="{717F1EEA-FF72-4D89-A55F-15E78F9E2DB5}" type="pres">
      <dgm:prSet presAssocID="{B8BD8787-5F86-4679-8E31-D2F1C2B03EFB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B8A34425-B506-40CC-94DE-90D41A18D0AB}" type="pres">
      <dgm:prSet presAssocID="{B8BD8787-5F86-4679-8E31-D2F1C2B03EFB}" presName="line3" presStyleLbl="callout" presStyleIdx="4" presStyleCnt="10"/>
      <dgm:spPr/>
    </dgm:pt>
    <dgm:pt modelId="{4A4A9FF3-EE88-4C78-823B-B274CD1CB5C5}" type="pres">
      <dgm:prSet presAssocID="{B8BD8787-5F86-4679-8E31-D2F1C2B03EFB}" presName="d3" presStyleLbl="callout" presStyleIdx="5" presStyleCnt="10"/>
      <dgm:spPr/>
    </dgm:pt>
    <dgm:pt modelId="{C8935656-A0BB-42D3-88CC-A635B8A8043C}" type="pres">
      <dgm:prSet presAssocID="{015B640E-E8A0-49B1-9233-77801DA97D88}" presName="circle4" presStyleLbl="lnNode1" presStyleIdx="3" presStyleCnt="5"/>
      <dgm:spPr>
        <a:solidFill>
          <a:srgbClr val="00B0F0"/>
        </a:solidFill>
      </dgm:spPr>
    </dgm:pt>
    <dgm:pt modelId="{B0A0FA1B-B9D9-4D0B-9804-73A1B782CE00}" type="pres">
      <dgm:prSet presAssocID="{015B640E-E8A0-49B1-9233-77801DA97D88}" presName="text4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00A06C8A-777B-43D5-9285-9D944C412B73}" type="pres">
      <dgm:prSet presAssocID="{015B640E-E8A0-49B1-9233-77801DA97D88}" presName="line4" presStyleLbl="callout" presStyleIdx="6" presStyleCnt="10"/>
      <dgm:spPr/>
    </dgm:pt>
    <dgm:pt modelId="{A117EE53-8CE4-4D17-AC0C-2C83AC6C4184}" type="pres">
      <dgm:prSet presAssocID="{015B640E-E8A0-49B1-9233-77801DA97D88}" presName="d4" presStyleLbl="callout" presStyleIdx="7" presStyleCnt="10"/>
      <dgm:spPr/>
    </dgm:pt>
    <dgm:pt modelId="{F270FE4A-E7A5-4CB8-AE83-A4005638350E}" type="pres">
      <dgm:prSet presAssocID="{818726A1-3FD8-4950-94AF-AD2CF96CC82E}" presName="circle5" presStyleLbl="lnNode1" presStyleIdx="4" presStyleCnt="5"/>
      <dgm:spPr>
        <a:solidFill>
          <a:srgbClr val="FFFF00"/>
        </a:solidFill>
        <a:ln>
          <a:solidFill>
            <a:srgbClr val="FF0000"/>
          </a:solidFill>
        </a:ln>
      </dgm:spPr>
    </dgm:pt>
    <dgm:pt modelId="{9A1D92E2-D239-45D8-86C1-12611A3C672B}" type="pres">
      <dgm:prSet presAssocID="{818726A1-3FD8-4950-94AF-AD2CF96CC82E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s-VE"/>
        </a:p>
      </dgm:t>
    </dgm:pt>
    <dgm:pt modelId="{991C0666-D3F7-4933-9601-6B76186097A7}" type="pres">
      <dgm:prSet presAssocID="{818726A1-3FD8-4950-94AF-AD2CF96CC82E}" presName="line5" presStyleLbl="callout" presStyleIdx="8" presStyleCnt="10"/>
      <dgm:spPr/>
    </dgm:pt>
    <dgm:pt modelId="{0802AC6E-C106-471A-9089-E6951206EB22}" type="pres">
      <dgm:prSet presAssocID="{818726A1-3FD8-4950-94AF-AD2CF96CC82E}" presName="d5" presStyleLbl="callout" presStyleIdx="9" presStyleCnt="10"/>
      <dgm:spPr/>
    </dgm:pt>
  </dgm:ptLst>
  <dgm:cxnLst>
    <dgm:cxn modelId="{F2B189B6-66C1-4401-8BFC-697D256799A2}" type="presOf" srcId="{F347CB15-6F91-4E95-9ADA-91E44026B4BF}" destId="{B034174F-D278-4198-9508-E2B49BFD31A8}" srcOrd="0" destOrd="0" presId="urn:microsoft.com/office/officeart/2005/8/layout/target1"/>
    <dgm:cxn modelId="{877D8101-1A76-453B-8488-6F91BB413684}" srcId="{F347CB15-6F91-4E95-9ADA-91E44026B4BF}" destId="{C9A0D2C3-29CD-4D3B-80E1-1036556DA409}" srcOrd="0" destOrd="0" parTransId="{CDD36FB1-1877-4EEC-AA8C-ACAB8C9BF2BF}" sibTransId="{F6D36C7A-C1F2-4A5E-9C6F-771E15F30E22}"/>
    <dgm:cxn modelId="{0EE2F3B2-EC10-45AB-9B12-B4D03A346416}" type="presOf" srcId="{B8BD8787-5F86-4679-8E31-D2F1C2B03EFB}" destId="{717F1EEA-FF72-4D89-A55F-15E78F9E2DB5}" srcOrd="0" destOrd="0" presId="urn:microsoft.com/office/officeart/2005/8/layout/target1"/>
    <dgm:cxn modelId="{34C42E9F-69DC-469B-80D5-660829378C8A}" srcId="{F347CB15-6F91-4E95-9ADA-91E44026B4BF}" destId="{F459DE5F-4BF0-4FAB-BA54-79C9D73CB732}" srcOrd="5" destOrd="0" parTransId="{F3663FAB-6E01-4EC2-8A56-9F2A497D603F}" sibTransId="{89152A37-2DD8-4410-BBF8-9466913F7AFB}"/>
    <dgm:cxn modelId="{6A53E2E9-63DB-40A9-8F9A-C18AD5775EDF}" type="presOf" srcId="{015B640E-E8A0-49B1-9233-77801DA97D88}" destId="{B0A0FA1B-B9D9-4D0B-9804-73A1B782CE00}" srcOrd="0" destOrd="0" presId="urn:microsoft.com/office/officeart/2005/8/layout/target1"/>
    <dgm:cxn modelId="{F57E986C-6978-4336-9228-B64D944954E8}" srcId="{F347CB15-6F91-4E95-9ADA-91E44026B4BF}" destId="{818726A1-3FD8-4950-94AF-AD2CF96CC82E}" srcOrd="4" destOrd="0" parTransId="{7E91572D-179C-4583-ACB3-90D117538408}" sibTransId="{01676267-E977-433A-B156-5FED73330BF8}"/>
    <dgm:cxn modelId="{C2E7B351-2425-4661-BF27-8891318970ED}" srcId="{F347CB15-6F91-4E95-9ADA-91E44026B4BF}" destId="{B8BD8787-5F86-4679-8E31-D2F1C2B03EFB}" srcOrd="2" destOrd="0" parTransId="{BD796B55-AC9F-486E-B9B5-19B7A5AE447B}" sibTransId="{6A432A9E-E8F0-4E20-A7DA-E410902D4267}"/>
    <dgm:cxn modelId="{43D04848-4D1B-4EED-9FF5-09C607D97731}" type="presOf" srcId="{818726A1-3FD8-4950-94AF-AD2CF96CC82E}" destId="{9A1D92E2-D239-45D8-86C1-12611A3C672B}" srcOrd="0" destOrd="0" presId="urn:microsoft.com/office/officeart/2005/8/layout/target1"/>
    <dgm:cxn modelId="{35B5A41B-ADA4-42B3-9B1B-8FC7A20DA359}" type="presOf" srcId="{D41DA036-9C87-4204-AB8D-1D1D3CDE4113}" destId="{54EBE0BC-567C-418E-A703-DC89AD59B8B4}" srcOrd="0" destOrd="0" presId="urn:microsoft.com/office/officeart/2005/8/layout/target1"/>
    <dgm:cxn modelId="{C3111180-ECC3-4B7B-9E93-841CC787DB93}" srcId="{F347CB15-6F91-4E95-9ADA-91E44026B4BF}" destId="{015B640E-E8A0-49B1-9233-77801DA97D88}" srcOrd="3" destOrd="0" parTransId="{878D5F44-18F8-42BE-BE1D-04FA056FB8D3}" sibTransId="{5E8EE441-C587-49DF-AFB8-C77B0CAAF81C}"/>
    <dgm:cxn modelId="{4FB08A5A-649B-4806-A3F2-C9A4A4C1D6B9}" type="presOf" srcId="{C9A0D2C3-29CD-4D3B-80E1-1036556DA409}" destId="{2E974ECB-E98A-4082-8E25-908CF0460B47}" srcOrd="0" destOrd="0" presId="urn:microsoft.com/office/officeart/2005/8/layout/target1"/>
    <dgm:cxn modelId="{261E0147-2E81-4280-85AF-D477F34598E5}" srcId="{F347CB15-6F91-4E95-9ADA-91E44026B4BF}" destId="{D41DA036-9C87-4204-AB8D-1D1D3CDE4113}" srcOrd="1" destOrd="0" parTransId="{CE259F0E-24D4-4510-86AE-C399C19CBE8C}" sibTransId="{93A6024E-EBBE-46F6-B251-19D30B5783C2}"/>
    <dgm:cxn modelId="{6CC01F46-51D2-4CF6-BFCB-211193C2F1E7}" type="presParOf" srcId="{B034174F-D278-4198-9508-E2B49BFD31A8}" destId="{DE6C2B8A-3CF5-44BC-B3E5-C8DA5402739A}" srcOrd="0" destOrd="0" presId="urn:microsoft.com/office/officeart/2005/8/layout/target1"/>
    <dgm:cxn modelId="{762B503E-936D-472C-893A-48F8E3AD0F52}" type="presParOf" srcId="{B034174F-D278-4198-9508-E2B49BFD31A8}" destId="{2E974ECB-E98A-4082-8E25-908CF0460B47}" srcOrd="1" destOrd="0" presId="urn:microsoft.com/office/officeart/2005/8/layout/target1"/>
    <dgm:cxn modelId="{00A708FC-1557-452D-95C8-0F1837462DD3}" type="presParOf" srcId="{B034174F-D278-4198-9508-E2B49BFD31A8}" destId="{F9778CF6-C786-4839-85C7-C6331D93E79A}" srcOrd="2" destOrd="0" presId="urn:microsoft.com/office/officeart/2005/8/layout/target1"/>
    <dgm:cxn modelId="{185B74C5-2A0A-45F2-89A5-EA3DBBD02D8F}" type="presParOf" srcId="{B034174F-D278-4198-9508-E2B49BFD31A8}" destId="{37069956-199E-4743-A420-7A955F132158}" srcOrd="3" destOrd="0" presId="urn:microsoft.com/office/officeart/2005/8/layout/target1"/>
    <dgm:cxn modelId="{1003CB65-ECCB-4F2F-A555-40A3AEA27479}" type="presParOf" srcId="{B034174F-D278-4198-9508-E2B49BFD31A8}" destId="{37BC3B39-44FC-41A4-8348-BFEB044A6302}" srcOrd="4" destOrd="0" presId="urn:microsoft.com/office/officeart/2005/8/layout/target1"/>
    <dgm:cxn modelId="{54F61E38-785B-4E0D-9820-976E71A76F65}" type="presParOf" srcId="{B034174F-D278-4198-9508-E2B49BFD31A8}" destId="{54EBE0BC-567C-418E-A703-DC89AD59B8B4}" srcOrd="5" destOrd="0" presId="urn:microsoft.com/office/officeart/2005/8/layout/target1"/>
    <dgm:cxn modelId="{742188E2-3115-406E-AD4B-45800F1E5F09}" type="presParOf" srcId="{B034174F-D278-4198-9508-E2B49BFD31A8}" destId="{79413369-E7FF-446E-B985-08153604063E}" srcOrd="6" destOrd="0" presId="urn:microsoft.com/office/officeart/2005/8/layout/target1"/>
    <dgm:cxn modelId="{6C1D102E-55B8-42AE-BDC1-703233E92E04}" type="presParOf" srcId="{B034174F-D278-4198-9508-E2B49BFD31A8}" destId="{E4F88B9D-7DFE-4F7D-9A6A-AA5421D6EBB6}" srcOrd="7" destOrd="0" presId="urn:microsoft.com/office/officeart/2005/8/layout/target1"/>
    <dgm:cxn modelId="{E97C073B-74B9-497E-A8BE-66F683F44140}" type="presParOf" srcId="{B034174F-D278-4198-9508-E2B49BFD31A8}" destId="{5DC1FBF5-E400-4047-AA55-A0D8B8027124}" srcOrd="8" destOrd="0" presId="urn:microsoft.com/office/officeart/2005/8/layout/target1"/>
    <dgm:cxn modelId="{8A7D9A6D-CB00-4EE0-BA35-0525F766CDB0}" type="presParOf" srcId="{B034174F-D278-4198-9508-E2B49BFD31A8}" destId="{717F1EEA-FF72-4D89-A55F-15E78F9E2DB5}" srcOrd="9" destOrd="0" presId="urn:microsoft.com/office/officeart/2005/8/layout/target1"/>
    <dgm:cxn modelId="{4A7F5964-45D7-45B5-845E-93635FF02E13}" type="presParOf" srcId="{B034174F-D278-4198-9508-E2B49BFD31A8}" destId="{B8A34425-B506-40CC-94DE-90D41A18D0AB}" srcOrd="10" destOrd="0" presId="urn:microsoft.com/office/officeart/2005/8/layout/target1"/>
    <dgm:cxn modelId="{A130BD4A-7C0E-436C-8E0A-5664B938BE84}" type="presParOf" srcId="{B034174F-D278-4198-9508-E2B49BFD31A8}" destId="{4A4A9FF3-EE88-4C78-823B-B274CD1CB5C5}" srcOrd="11" destOrd="0" presId="urn:microsoft.com/office/officeart/2005/8/layout/target1"/>
    <dgm:cxn modelId="{C1115333-A044-422F-AD10-2FB4BFF86813}" type="presParOf" srcId="{B034174F-D278-4198-9508-E2B49BFD31A8}" destId="{C8935656-A0BB-42D3-88CC-A635B8A8043C}" srcOrd="12" destOrd="0" presId="urn:microsoft.com/office/officeart/2005/8/layout/target1"/>
    <dgm:cxn modelId="{D9DD3E5F-03D3-4DF6-8E57-03BAA80D4242}" type="presParOf" srcId="{B034174F-D278-4198-9508-E2B49BFD31A8}" destId="{B0A0FA1B-B9D9-4D0B-9804-73A1B782CE00}" srcOrd="13" destOrd="0" presId="urn:microsoft.com/office/officeart/2005/8/layout/target1"/>
    <dgm:cxn modelId="{A6556DCE-EA2B-42D2-9177-41E4AD06D498}" type="presParOf" srcId="{B034174F-D278-4198-9508-E2B49BFD31A8}" destId="{00A06C8A-777B-43D5-9285-9D944C412B73}" srcOrd="14" destOrd="0" presId="urn:microsoft.com/office/officeart/2005/8/layout/target1"/>
    <dgm:cxn modelId="{D4341C6D-6B71-4894-A549-877118FF5150}" type="presParOf" srcId="{B034174F-D278-4198-9508-E2B49BFD31A8}" destId="{A117EE53-8CE4-4D17-AC0C-2C83AC6C4184}" srcOrd="15" destOrd="0" presId="urn:microsoft.com/office/officeart/2005/8/layout/target1"/>
    <dgm:cxn modelId="{AA317CD6-7253-4DCF-9670-FFCD33C9AF9A}" type="presParOf" srcId="{B034174F-D278-4198-9508-E2B49BFD31A8}" destId="{F270FE4A-E7A5-4CB8-AE83-A4005638350E}" srcOrd="16" destOrd="0" presId="urn:microsoft.com/office/officeart/2005/8/layout/target1"/>
    <dgm:cxn modelId="{F40C076D-9B83-4A7E-9CC1-D1561338DC95}" type="presParOf" srcId="{B034174F-D278-4198-9508-E2B49BFD31A8}" destId="{9A1D92E2-D239-45D8-86C1-12611A3C672B}" srcOrd="17" destOrd="0" presId="urn:microsoft.com/office/officeart/2005/8/layout/target1"/>
    <dgm:cxn modelId="{EAD3D68A-91D5-4D12-A7EE-61DBABBC0574}" type="presParOf" srcId="{B034174F-D278-4198-9508-E2B49BFD31A8}" destId="{991C0666-D3F7-4933-9601-6B76186097A7}" srcOrd="18" destOrd="0" presId="urn:microsoft.com/office/officeart/2005/8/layout/target1"/>
    <dgm:cxn modelId="{770B9BA4-122D-44BC-93FD-9C4DF2B2CA42}" type="presParOf" srcId="{B034174F-D278-4198-9508-E2B49BFD31A8}" destId="{0802AC6E-C106-471A-9089-E6951206EB22}" srcOrd="19" destOrd="0" presId="urn:microsoft.com/office/officeart/2005/8/layout/targe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0FE4A-E7A5-4CB8-AE83-A4005638350E}">
      <dsp:nvSpPr>
        <dsp:cNvPr id="0" name=""/>
        <dsp:cNvSpPr/>
      </dsp:nvSpPr>
      <dsp:spPr>
        <a:xfrm>
          <a:off x="507999" y="886358"/>
          <a:ext cx="3048000" cy="3048000"/>
        </a:xfrm>
        <a:prstGeom prst="ellipse">
          <a:avLst/>
        </a:prstGeom>
        <a:solidFill>
          <a:srgbClr val="FFFF00"/>
        </a:solidFill>
        <a:ln w="11429" cap="flat" cmpd="sng" algn="ctr">
          <a:solidFill>
            <a:srgbClr val="FF0000"/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935656-A0BB-42D3-88CC-A635B8A8043C}">
      <dsp:nvSpPr>
        <dsp:cNvPr id="0" name=""/>
        <dsp:cNvSpPr/>
      </dsp:nvSpPr>
      <dsp:spPr>
        <a:xfrm>
          <a:off x="846581" y="1224940"/>
          <a:ext cx="2370836" cy="2370836"/>
        </a:xfrm>
        <a:prstGeom prst="ellipse">
          <a:avLst/>
        </a:prstGeom>
        <a:solidFill>
          <a:srgbClr val="00B0F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1FBF5-E400-4047-AA55-A0D8B8027124}">
      <dsp:nvSpPr>
        <dsp:cNvPr id="0" name=""/>
        <dsp:cNvSpPr/>
      </dsp:nvSpPr>
      <dsp:spPr>
        <a:xfrm>
          <a:off x="1185163" y="1563522"/>
          <a:ext cx="1693672" cy="1693672"/>
        </a:xfrm>
        <a:prstGeom prst="ellipse">
          <a:avLst/>
        </a:prstGeom>
        <a:solidFill>
          <a:srgbClr val="92D05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BC3B39-44FC-41A4-8348-BFEB044A6302}">
      <dsp:nvSpPr>
        <dsp:cNvPr id="0" name=""/>
        <dsp:cNvSpPr/>
      </dsp:nvSpPr>
      <dsp:spPr>
        <a:xfrm>
          <a:off x="1523999" y="1902358"/>
          <a:ext cx="1016000" cy="1016000"/>
        </a:xfrm>
        <a:prstGeom prst="ellipse">
          <a:avLst/>
        </a:prstGeom>
        <a:solidFill>
          <a:srgbClr val="FF000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6C2B8A-3CF5-44BC-B3E5-C8DA5402739A}">
      <dsp:nvSpPr>
        <dsp:cNvPr id="0" name=""/>
        <dsp:cNvSpPr/>
      </dsp:nvSpPr>
      <dsp:spPr>
        <a:xfrm>
          <a:off x="1862582" y="2240940"/>
          <a:ext cx="338836" cy="338836"/>
        </a:xfrm>
        <a:prstGeom prst="ellipse">
          <a:avLst/>
        </a:prstGeom>
        <a:solidFill>
          <a:srgbClr val="0070C0"/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974ECB-E98A-4082-8E25-908CF0460B47}">
      <dsp:nvSpPr>
        <dsp:cNvPr id="0" name=""/>
        <dsp:cNvSpPr/>
      </dsp:nvSpPr>
      <dsp:spPr>
        <a:xfrm>
          <a:off x="4032453" y="720080"/>
          <a:ext cx="15240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dirty="0" smtClean="0"/>
            <a:t>Eje Identidad</a:t>
          </a:r>
          <a:endParaRPr lang="es-VE" sz="1800" kern="1200" dirty="0"/>
        </a:p>
      </dsp:txBody>
      <dsp:txXfrm>
        <a:off x="4032453" y="720080"/>
        <a:ext cx="1524000" cy="538073"/>
      </dsp:txXfrm>
    </dsp:sp>
    <dsp:sp modelId="{F9778CF6-C786-4839-85C7-C6331D93E79A}">
      <dsp:nvSpPr>
        <dsp:cNvPr id="0" name=""/>
        <dsp:cNvSpPr/>
      </dsp:nvSpPr>
      <dsp:spPr>
        <a:xfrm>
          <a:off x="3683000" y="398678"/>
          <a:ext cx="381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069956-199E-4743-A420-7A955F132158}">
      <dsp:nvSpPr>
        <dsp:cNvPr id="0" name=""/>
        <dsp:cNvSpPr/>
      </dsp:nvSpPr>
      <dsp:spPr>
        <a:xfrm rot="5400000">
          <a:off x="1850390" y="580288"/>
          <a:ext cx="2011680" cy="164846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EBE0BC-567C-418E-A703-DC89AD59B8B4}">
      <dsp:nvSpPr>
        <dsp:cNvPr id="0" name=""/>
        <dsp:cNvSpPr/>
      </dsp:nvSpPr>
      <dsp:spPr>
        <a:xfrm>
          <a:off x="4104462" y="144014"/>
          <a:ext cx="15240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dirty="0" smtClean="0"/>
            <a:t>Dirección de Identidad</a:t>
          </a:r>
          <a:endParaRPr lang="es-VE" sz="1800" kern="1200" dirty="0"/>
        </a:p>
      </dsp:txBody>
      <dsp:txXfrm>
        <a:off x="4104462" y="144014"/>
        <a:ext cx="1524000" cy="538073"/>
      </dsp:txXfrm>
    </dsp:sp>
    <dsp:sp modelId="{79413369-E7FF-446E-B985-08153604063E}">
      <dsp:nvSpPr>
        <dsp:cNvPr id="0" name=""/>
        <dsp:cNvSpPr/>
      </dsp:nvSpPr>
      <dsp:spPr>
        <a:xfrm>
          <a:off x="3683000" y="967638"/>
          <a:ext cx="381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F88B9D-7DFE-4F7D-9A6A-AA5421D6EBB6}">
      <dsp:nvSpPr>
        <dsp:cNvPr id="0" name=""/>
        <dsp:cNvSpPr/>
      </dsp:nvSpPr>
      <dsp:spPr>
        <a:xfrm rot="5400000">
          <a:off x="2145995" y="1106017"/>
          <a:ext cx="1674977" cy="139700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F1EEA-FF72-4D89-A55F-15E78F9E2DB5}">
      <dsp:nvSpPr>
        <dsp:cNvPr id="0" name=""/>
        <dsp:cNvSpPr/>
      </dsp:nvSpPr>
      <dsp:spPr>
        <a:xfrm>
          <a:off x="4063999" y="1267561"/>
          <a:ext cx="15240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dirty="0" smtClean="0"/>
            <a:t>Cátedra Institucional</a:t>
          </a:r>
        </a:p>
      </dsp:txBody>
      <dsp:txXfrm>
        <a:off x="4063999" y="1267561"/>
        <a:ext cx="1524000" cy="538073"/>
      </dsp:txXfrm>
    </dsp:sp>
    <dsp:sp modelId="{B8A34425-B506-40CC-94DE-90D41A18D0AB}">
      <dsp:nvSpPr>
        <dsp:cNvPr id="0" name=""/>
        <dsp:cNvSpPr/>
      </dsp:nvSpPr>
      <dsp:spPr>
        <a:xfrm>
          <a:off x="3683000" y="1536598"/>
          <a:ext cx="381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4A9FF3-EE88-4C78-823B-B274CD1CB5C5}">
      <dsp:nvSpPr>
        <dsp:cNvPr id="0" name=""/>
        <dsp:cNvSpPr/>
      </dsp:nvSpPr>
      <dsp:spPr>
        <a:xfrm rot="5400000">
          <a:off x="2435859" y="1610258"/>
          <a:ext cx="1320800" cy="117348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0FA1B-B9D9-4D0B-9804-73A1B782CE00}">
      <dsp:nvSpPr>
        <dsp:cNvPr id="0" name=""/>
        <dsp:cNvSpPr/>
      </dsp:nvSpPr>
      <dsp:spPr>
        <a:xfrm>
          <a:off x="4063999" y="1824329"/>
          <a:ext cx="15240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dirty="0" smtClean="0"/>
            <a:t>Profesores</a:t>
          </a:r>
        </a:p>
      </dsp:txBody>
      <dsp:txXfrm>
        <a:off x="4063999" y="1824329"/>
        <a:ext cx="1524000" cy="538073"/>
      </dsp:txXfrm>
    </dsp:sp>
    <dsp:sp modelId="{00A06C8A-777B-43D5-9285-9D944C412B73}">
      <dsp:nvSpPr>
        <dsp:cNvPr id="0" name=""/>
        <dsp:cNvSpPr/>
      </dsp:nvSpPr>
      <dsp:spPr>
        <a:xfrm>
          <a:off x="3683000" y="2093366"/>
          <a:ext cx="381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17EE53-8CE4-4D17-AC0C-2C83AC6C4184}">
      <dsp:nvSpPr>
        <dsp:cNvPr id="0" name=""/>
        <dsp:cNvSpPr/>
      </dsp:nvSpPr>
      <dsp:spPr>
        <a:xfrm rot="5400000">
          <a:off x="2724404" y="2142642"/>
          <a:ext cx="1007872" cy="90932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1D92E2-D239-45D8-86C1-12611A3C672B}">
      <dsp:nvSpPr>
        <dsp:cNvPr id="0" name=""/>
        <dsp:cNvSpPr/>
      </dsp:nvSpPr>
      <dsp:spPr>
        <a:xfrm>
          <a:off x="4063999" y="2364841"/>
          <a:ext cx="1524000" cy="5380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VE" sz="1800" kern="1200" dirty="0" smtClean="0"/>
            <a:t>Estudiantes</a:t>
          </a:r>
        </a:p>
      </dsp:txBody>
      <dsp:txXfrm>
        <a:off x="4063999" y="2364841"/>
        <a:ext cx="1524000" cy="538073"/>
      </dsp:txXfrm>
    </dsp:sp>
    <dsp:sp modelId="{991C0666-D3F7-4933-9601-6B76186097A7}">
      <dsp:nvSpPr>
        <dsp:cNvPr id="0" name=""/>
        <dsp:cNvSpPr/>
      </dsp:nvSpPr>
      <dsp:spPr>
        <a:xfrm>
          <a:off x="3683000" y="2633878"/>
          <a:ext cx="381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02AC6E-C106-471A-9089-E6951206EB22}">
      <dsp:nvSpPr>
        <dsp:cNvPr id="0" name=""/>
        <dsp:cNvSpPr/>
      </dsp:nvSpPr>
      <dsp:spPr>
        <a:xfrm rot="5400000">
          <a:off x="2997200" y="2659278"/>
          <a:ext cx="711200" cy="66040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F2630-EA6F-437D-91B7-1E3392E0D577}" type="datetimeFigureOut">
              <a:rPr lang="es-VE" smtClean="0"/>
              <a:pPr/>
              <a:t>17/03/2016</a:t>
            </a:fld>
            <a:endParaRPr lang="es-V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V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403C3-526D-46D6-BB8F-EFC9FF78AAAB}" type="slidenum">
              <a:rPr lang="es-VE" smtClean="0"/>
              <a:pPr/>
              <a:t>‹Nº›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96865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8403C3-526D-46D6-BB8F-EFC9FF78AAAB}" type="slidenum">
              <a:rPr lang="es-VE" smtClean="0"/>
              <a:pPr/>
              <a:t>1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3901964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7967A-1568-4FF1-89B1-DAC43220CB7B}" type="datetime1">
              <a:rPr lang="es-VE" smtClean="0"/>
              <a:t>17/03/2016</a:t>
            </a:fld>
            <a:endParaRPr lang="es-VE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E8854-FAA5-4464-BCA3-7333A0A47BAC}" type="datetime1">
              <a:rPr lang="es-VE" smtClean="0"/>
              <a:t>17/03/2016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7CBB-5518-4202-980D-1B5B95CC2D65}" type="datetime1">
              <a:rPr lang="es-VE" smtClean="0"/>
              <a:t>17/03/2016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BA908-F902-4B7B-AD09-27AF74C26B02}" type="datetime1">
              <a:rPr lang="es-VE" smtClean="0"/>
              <a:t>17/03/2016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8C561-9BB7-40D6-993B-E6A87AD982E6}" type="datetime1">
              <a:rPr lang="es-VE" smtClean="0"/>
              <a:t>17/03/2016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9B1C16B-F3D0-45A3-9B04-BE1D4ED54C46}" type="datetime1">
              <a:rPr lang="es-VE" smtClean="0"/>
              <a:t>17/03/2016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76D7-7D88-4DDF-A6B1-6A14C54A3F84}" type="datetime1">
              <a:rPr lang="es-VE" smtClean="0"/>
              <a:t>17/03/2016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VE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018F0-A649-4F11-A903-1B5E1A6BD19C}" type="datetime1">
              <a:rPr lang="es-VE" smtClean="0"/>
              <a:t>17/03/2016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0A90C-8AE5-4383-9FAB-8072E17E669F}" type="datetime1">
              <a:rPr lang="es-VE" smtClean="0"/>
              <a:t>17/03/2016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06770-ECC5-4D3D-81C1-8EACCFDEBA6D}" type="datetime1">
              <a:rPr lang="es-VE" smtClean="0"/>
              <a:t>17/03/2016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V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D0E02D-6BE0-4814-A92D-B21CEDDA1E40}" type="datetime1">
              <a:rPr lang="es-VE" smtClean="0"/>
              <a:t>17/03/2016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940D6D8-97FC-4EFE-BBE4-E58FD97C12DB}" type="datetime1">
              <a:rPr lang="es-VE" smtClean="0"/>
              <a:t>17/03/2016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VE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454A258-2AE6-4C83-A68D-5DB24CBC2AB2}" type="slidenum">
              <a:rPr lang="es-VE" smtClean="0"/>
              <a:pPr/>
              <a:t>‹Nº›</a:t>
            </a:fld>
            <a:endParaRPr lang="es-VE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1640" y="4653136"/>
            <a:ext cx="6400800" cy="792088"/>
          </a:xfrm>
        </p:spPr>
        <p:txBody>
          <a:bodyPr/>
          <a:lstStyle/>
          <a:p>
            <a:r>
              <a:rPr lang="es-VE" dirty="0" smtClean="0"/>
              <a:t>Implementación del semestre académico 201625 (marzo-julio 2016)</a:t>
            </a:r>
            <a:endParaRPr lang="es-VE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752600"/>
          </a:xfrm>
        </p:spPr>
        <p:txBody>
          <a:bodyPr>
            <a:normAutofit fontScale="90000"/>
          </a:bodyPr>
          <a:lstStyle/>
          <a:p>
            <a:r>
              <a:rPr lang="es-VE" b="1" dirty="0" smtClean="0"/>
              <a:t>CÁTEDRA INSTITUCIONAL</a:t>
            </a:r>
            <a:br>
              <a:rPr lang="es-VE" b="1" dirty="0" smtClean="0"/>
            </a:br>
            <a:r>
              <a:rPr lang="es-VE" b="1" dirty="0" smtClean="0"/>
              <a:t>IDENTIDAD, LIDERAZGO Y COMPROMISO</a:t>
            </a:r>
            <a:endParaRPr lang="es-VE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76672"/>
            <a:ext cx="4102131" cy="73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5 Imagen" descr="Magis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428604"/>
            <a:ext cx="171795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1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860994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Uso de la Plataforma </a:t>
            </a:r>
            <a:r>
              <a:rPr lang="es-VE" dirty="0" err="1" smtClean="0"/>
              <a:t>Blackboard</a:t>
            </a:r>
            <a:r>
              <a:rPr lang="es-VE" dirty="0" smtClean="0"/>
              <a:t> como apoyo a la cátedra (bibliografía, material de apoyo…..)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Compenetración </a:t>
            </a:r>
            <a:r>
              <a:rPr lang="es-VE" dirty="0" smtClean="0"/>
              <a:t>como equipo de los profesores que facilitan la cátedra.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Comentarios positivos, por parte de los profesores, de los primeros encuentros con los estudiantes en las secciones mixtas.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Apoyo de </a:t>
            </a:r>
            <a:r>
              <a:rPr lang="es-VE" dirty="0" err="1" smtClean="0"/>
              <a:t>Errray</a:t>
            </a:r>
            <a:r>
              <a:rPr lang="es-VE" dirty="0" smtClean="0"/>
              <a:t> en la Coordinación Académica dado el volumen de trabajo.</a:t>
            </a:r>
          </a:p>
          <a:p>
            <a:endParaRPr lang="es-VE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Elementos positivos</a:t>
            </a:r>
            <a:endParaRPr lang="es-V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10</a:t>
            </a:fld>
            <a:endParaRPr lang="es-V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Elementos a mejorar</a:t>
            </a:r>
            <a:endParaRPr lang="es-VE" dirty="0"/>
          </a:p>
        </p:txBody>
      </p:sp>
      <p:sp>
        <p:nvSpPr>
          <p:cNvPr id="3" name="2 CuadroTexto"/>
          <p:cNvSpPr txBox="1"/>
          <p:nvPr/>
        </p:nvSpPr>
        <p:spPr>
          <a:xfrm>
            <a:off x="500034" y="1500174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El Reglamento que rige las cátedras Institucionales no va acorde con la plataforma Banner (control de asistencia de profesores, nombramientos, nómina….) lo que dificulta la administración de éstas.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La </a:t>
            </a:r>
            <a:r>
              <a:rPr lang="es-VE" dirty="0" err="1" smtClean="0"/>
              <a:t>prof.</a:t>
            </a:r>
            <a:r>
              <a:rPr lang="es-VE" dirty="0" smtClean="0"/>
              <a:t> </a:t>
            </a:r>
            <a:r>
              <a:rPr lang="es-VE" dirty="0" err="1" smtClean="0"/>
              <a:t>Magally</a:t>
            </a:r>
            <a:r>
              <a:rPr lang="es-VE" dirty="0" smtClean="0"/>
              <a:t>  (Secretaria de la UCAB) está revisando dicho reglamento para hacerle los ajustes pertinentes.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Resistencia por parte de algunas escuelas en aceptar la programación académica desde la DIM. Muestra de ello fue la eliminación de secciones y cupos que se realizaron en Banner, irrespeto al límite de cupos por </a:t>
            </a:r>
            <a:r>
              <a:rPr lang="es-VE" dirty="0" smtClean="0"/>
              <a:t>algunas escuelas…..</a:t>
            </a:r>
            <a:endParaRPr lang="es-V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Los nombramientos de profesores no se pueden hacer directamente desde la DIM. Esto hace más engorroso y lento el proceso. (Atributos de banner)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Exigencia desde el Vicerrectorado Administrativo de un mayor número de estudiantes en cada sección pero luego faltan aulas con la capacidad exigida.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Falta de conocimiento de lo que implica una cátedra institucional por parte de algunas escuelas</a:t>
            </a:r>
            <a:r>
              <a:rPr lang="es-VE" dirty="0" smtClean="0"/>
              <a:t>. (Conciencia a ser creada)</a:t>
            </a:r>
            <a:endParaRPr lang="es-V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11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26247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EJE IDENTIDAD</a:t>
            </a:r>
            <a:endParaRPr lang="es-VE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="" xmlns:p14="http://schemas.microsoft.com/office/powerpoint/2010/main" val="2444263480"/>
              </p:ext>
            </p:extLst>
          </p:nvPr>
        </p:nvGraphicFramePr>
        <p:xfrm>
          <a:off x="1142976" y="1571612"/>
          <a:ext cx="685445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Flecha izquierda"/>
          <p:cNvSpPr/>
          <p:nvPr/>
        </p:nvSpPr>
        <p:spPr>
          <a:xfrm>
            <a:off x="928662" y="3643314"/>
            <a:ext cx="3857652" cy="64294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VE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282" y="3500438"/>
            <a:ext cx="21431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b="1" dirty="0" smtClean="0"/>
              <a:t>Identidad, liderazgo y Compromiso</a:t>
            </a:r>
            <a:endParaRPr lang="es-VE" b="1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2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2350474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785794"/>
            <a:ext cx="8229600" cy="4882554"/>
          </a:xfrm>
        </p:spPr>
        <p:txBody>
          <a:bodyPr>
            <a:normAutofit/>
          </a:bodyPr>
          <a:lstStyle/>
          <a:p>
            <a:r>
              <a:rPr lang="es-VE" sz="3600" dirty="0" smtClean="0"/>
              <a:t>Identidad, Liderazgo y Compromiso I</a:t>
            </a:r>
            <a:br>
              <a:rPr lang="es-VE" sz="3600" dirty="0" smtClean="0"/>
            </a:br>
            <a:r>
              <a:rPr lang="es-VE" sz="3600" dirty="0" smtClean="0">
                <a:solidFill>
                  <a:schemeClr val="bg2">
                    <a:lumMod val="10000"/>
                  </a:schemeClr>
                </a:solidFill>
              </a:rPr>
              <a:t>Eje transversal = MAGIS Ignaciano</a:t>
            </a:r>
            <a:r>
              <a:rPr lang="es-VE" sz="3600" dirty="0" smtClean="0"/>
              <a:t/>
            </a:r>
            <a:br>
              <a:rPr lang="es-VE" sz="3600" dirty="0" smtClean="0"/>
            </a:br>
            <a:r>
              <a:rPr lang="es-VE" sz="3600" dirty="0" smtClean="0"/>
              <a:t/>
            </a:r>
            <a:br>
              <a:rPr lang="es-VE" sz="3600" dirty="0" smtClean="0"/>
            </a:br>
            <a:r>
              <a:rPr lang="es-VE" sz="3600" dirty="0"/>
              <a:t/>
            </a:r>
            <a:br>
              <a:rPr lang="es-VE" sz="3600" dirty="0"/>
            </a:br>
            <a:r>
              <a:rPr lang="es-VE" sz="3600" dirty="0" smtClean="0"/>
              <a:t>Identidad, Liderazgo y Compromiso II</a:t>
            </a:r>
            <a:br>
              <a:rPr lang="es-VE" sz="3600" dirty="0" smtClean="0"/>
            </a:br>
            <a:r>
              <a:rPr lang="es-VE" sz="3600" dirty="0" smtClean="0">
                <a:solidFill>
                  <a:schemeClr val="bg2">
                    <a:lumMod val="10000"/>
                  </a:schemeClr>
                </a:solidFill>
              </a:rPr>
              <a:t>Eje transversal = Liderazgo Ignaciano</a:t>
            </a:r>
            <a:r>
              <a:rPr lang="es-VE" dirty="0"/>
              <a:t/>
            </a:r>
            <a:br>
              <a:rPr lang="es-VE" dirty="0"/>
            </a:br>
            <a:endParaRPr lang="es-VE" dirty="0"/>
          </a:p>
        </p:txBody>
      </p:sp>
      <p:sp>
        <p:nvSpPr>
          <p:cNvPr id="3" name="2 CuadroTexto"/>
          <p:cNvSpPr txBox="1"/>
          <p:nvPr/>
        </p:nvSpPr>
        <p:spPr>
          <a:xfrm>
            <a:off x="571472" y="357166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3200" dirty="0" smtClean="0"/>
              <a:t>EJES DE LA CÁTEDRA</a:t>
            </a:r>
            <a:endParaRPr lang="es-VE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3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86531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VE" dirty="0" smtClean="0"/>
              <a:t>Actividades de la Coordinación Académica hasta febrero 2016</a:t>
            </a:r>
            <a:endParaRPr lang="es-VE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500174"/>
            <a:ext cx="813690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Proceso de elaboración colectiva del Programa de “Identidad, Liderazgo y Compromiso I y II” (Aprobado por Consejo </a:t>
            </a:r>
            <a:r>
              <a:rPr lang="es-VE" dirty="0" smtClean="0">
                <a:solidFill>
                  <a:schemeClr val="bg2">
                    <a:lumMod val="10000"/>
                  </a:schemeClr>
                </a:solidFill>
              </a:rPr>
              <a:t>Universitario 21 de abril de 2015)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Proceso de elaboración colectiva del “Plan de clase” para la cátedra ILC I y II.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Implementación de la “Práctica de Liderazgo” (ILC II) en las comunidades vecinas conjuntamente con Proyección a la Comunidad.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Evaluación de la cátedra y los docentes a partir de encuestas aplicadas a todos los estudiantes de ILC I y II (1504 encuestados) (Junio y diciembre de 2015)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Evaluación de la cátedra y los docentes a través de grupos focales con la participación de estudiantes de todas las carreras (40 estudiantes). (Junio y diciembre de 2015)</a:t>
            </a:r>
            <a:endParaRPr lang="es-V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Reuniones al inicio y final del semestre con los profesores de la cátedra para evaluar, programar y realizar ajustes al Plan de Clases a partir de los resultados de la evaluación realizada.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4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3153051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VE" dirty="0" smtClean="0"/>
              <a:t>Actividades de la Coordinación Académica hasta febrero 2016</a:t>
            </a:r>
            <a:endParaRPr lang="es-VE" dirty="0"/>
          </a:p>
        </p:txBody>
      </p:sp>
      <p:sp>
        <p:nvSpPr>
          <p:cNvPr id="3" name="2 Rectángulo"/>
          <p:cNvSpPr/>
          <p:nvPr/>
        </p:nvSpPr>
        <p:spPr>
          <a:xfrm>
            <a:off x="357158" y="2000240"/>
            <a:ext cx="842968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Encuentros mensuales libres para profundizar temas de interés para los profesores.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Taller para los profesores “nuevos” en la cátedra (Participaron 18 invitados). De estos se contrataron 10 (6 para ILC II y 4 para ILC 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Selección de los profesores en cada Escuela con la sugerencia de la </a:t>
            </a:r>
            <a:r>
              <a:rPr lang="es-VE" sz="2000" dirty="0" smtClean="0"/>
              <a:t>DIM.</a:t>
            </a:r>
            <a:endParaRPr lang="es-V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Programación de horarios de la cátedra en cada Escuela.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Prueba piloto con 280 estudiantes en la práctica (Práctica de Liderazgo)  cursantes de ILC II, acompañados por los coordinadores de Proyección a la Comunidad y un grupo con un </a:t>
            </a:r>
            <a:r>
              <a:rPr lang="es-VE" sz="2000" dirty="0" smtClean="0"/>
              <a:t>profesor (P. César) </a:t>
            </a:r>
            <a:r>
              <a:rPr lang="es-VE" sz="2000" dirty="0" smtClean="0"/>
              <a:t>(semestre octubre 2015 enero 2016).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sz="2000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5</a:t>
            </a:fld>
            <a:endParaRPr lang="es-V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VE" sz="3200" dirty="0" smtClean="0"/>
              <a:t>Actividades de la DIM a partir de marzo de 2016</a:t>
            </a:r>
            <a:endParaRPr lang="es-VE" sz="3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500034" y="1779687"/>
            <a:ext cx="83529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Programación académica de la cátedra ILC I y II desde la DIM con la aprobación de los Decanos y Vicerrector Académico (Semestre marzo-julio de 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Asignación de profesores desde la DIM de acuerdo al baremo de la UCAB y disposición de estos para la Práctica de Liderazgo en las comunidades, especialmente en ILC II.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Nombramiento de los profesores por las distintas escuelas a partir de la propuesta de la DIM</a:t>
            </a:r>
            <a:r>
              <a:rPr lang="es-VE" sz="2000" dirty="0" smtClean="0"/>
              <a:t>. </a:t>
            </a:r>
            <a:r>
              <a:rPr lang="es-VE" sz="2000" dirty="0" smtClean="0"/>
              <a:t> </a:t>
            </a:r>
            <a:r>
              <a:rPr lang="es-VE" sz="2000" dirty="0" smtClean="0"/>
              <a:t>(28 profesores para atender 73 secciones)</a:t>
            </a:r>
            <a:endParaRPr lang="es-V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Distribución de los estudiantes inscritos en secciones mixtas de carreras para cursar ILC I y II. </a:t>
            </a:r>
            <a:endParaRPr lang="es-VE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VE" sz="2000" dirty="0" smtClean="0"/>
              <a:t>ILC I: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37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secciones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con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1786 estudiantes </a:t>
            </a:r>
            <a:endParaRPr lang="es-VE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ILC II: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36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secciones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con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1002 estudiantes. </a:t>
            </a:r>
            <a:endParaRPr lang="es-VE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Total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inscritos :  </a:t>
            </a:r>
            <a:r>
              <a:rPr lang="es-VE" sz="2000" dirty="0" smtClean="0">
                <a:solidFill>
                  <a:schemeClr val="bg2">
                    <a:lumMod val="10000"/>
                  </a:schemeClr>
                </a:solidFill>
              </a:rPr>
              <a:t>2788 estudiantes</a:t>
            </a:r>
            <a:endParaRPr lang="es-VE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sz="20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6</a:t>
            </a:fld>
            <a:endParaRPr lang="es-VE"/>
          </a:p>
        </p:txBody>
      </p:sp>
    </p:spTree>
    <p:extLst>
      <p:ext uri="{BB962C8B-B14F-4D97-AF65-F5344CB8AC3E}">
        <p14:creationId xmlns="" xmlns:p14="http://schemas.microsoft.com/office/powerpoint/2010/main" val="670979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57158" y="235907"/>
          <a:ext cx="8358240" cy="6622093"/>
        </p:xfrm>
        <a:graphic>
          <a:graphicData uri="http://schemas.openxmlformats.org/drawingml/2006/table">
            <a:tbl>
              <a:tblPr/>
              <a:tblGrid>
                <a:gridCol w="606283"/>
                <a:gridCol w="171930"/>
                <a:gridCol w="171930"/>
                <a:gridCol w="171930"/>
                <a:gridCol w="171930"/>
                <a:gridCol w="597233"/>
                <a:gridCol w="171930"/>
                <a:gridCol w="171930"/>
                <a:gridCol w="171930"/>
                <a:gridCol w="171930"/>
                <a:gridCol w="633429"/>
                <a:gridCol w="171930"/>
                <a:gridCol w="171930"/>
                <a:gridCol w="171930"/>
                <a:gridCol w="171930"/>
                <a:gridCol w="642479"/>
                <a:gridCol w="241306"/>
                <a:gridCol w="241306"/>
                <a:gridCol w="241306"/>
                <a:gridCol w="241306"/>
                <a:gridCol w="627396"/>
                <a:gridCol w="241306"/>
                <a:gridCol w="241306"/>
                <a:gridCol w="241306"/>
                <a:gridCol w="241306"/>
                <a:gridCol w="533891"/>
                <a:gridCol w="723921"/>
              </a:tblGrid>
              <a:tr h="83142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 9-11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SEMESTRE MARZO-JULIO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VE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IDENTIDAD I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SECCIONES MATUTINO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201625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1196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1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VESP 4-6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VE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SECCIONES VESPERTINO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1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Derecho: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Com. Social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868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 9-11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IC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SEMESTRE MARZO-JULIO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VE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IDENTIDAD II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VE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 SECCIONES MATUTINO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201625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1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Educación: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Ingeniería: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Economía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1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VESP 4-6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VE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SECCIONES VESPERTINO</a:t>
                      </a: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V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511"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TOTALES</a:t>
                      </a:r>
                    </a:p>
                  </a:txBody>
                  <a:tcPr marL="4867" marR="4867" marT="486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Administrac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Psicología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Cs. Sociales: 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154"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Letras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Letras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Letras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Letras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Letras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365"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V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834</a:t>
                      </a:r>
                    </a:p>
                  </a:txBody>
                  <a:tcPr marL="4867" marR="4867" marT="486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VE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867" marR="4867" marT="4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7</a:t>
            </a:fld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42860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VE" sz="3600" dirty="0" smtClean="0"/>
              <a:t>Actividades de la DIM a partir de marzo de 2016</a:t>
            </a:r>
            <a:endParaRPr lang="es-VE" dirty="0"/>
          </a:p>
        </p:txBody>
      </p:sp>
      <p:sp>
        <p:nvSpPr>
          <p:cNvPr id="3" name="2 Rectángulo"/>
          <p:cNvSpPr/>
          <p:nvPr/>
        </p:nvSpPr>
        <p:spPr>
          <a:xfrm>
            <a:off x="500034" y="1857364"/>
            <a:ext cx="82153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Continuación de la prueba piloto en la “Práctica de Liderazgo” con </a:t>
            </a:r>
            <a:r>
              <a:rPr lang="es-VE" dirty="0" smtClean="0"/>
              <a:t>280 </a:t>
            </a:r>
            <a:r>
              <a:rPr lang="es-VE" dirty="0" smtClean="0"/>
              <a:t>estudiantes y 3 </a:t>
            </a:r>
            <a:r>
              <a:rPr lang="es-VE" dirty="0" err="1" smtClean="0"/>
              <a:t>profesor@s</a:t>
            </a:r>
            <a:r>
              <a:rPr lang="es-VE" dirty="0" smtClean="0"/>
              <a:t> (dos son contratadas en la materia</a:t>
            </a:r>
            <a:r>
              <a:rPr lang="es-VE" dirty="0" smtClean="0"/>
              <a:t>). </a:t>
            </a:r>
            <a:r>
              <a:rPr lang="es-VE" dirty="0" err="1" smtClean="0"/>
              <a:t>Errary</a:t>
            </a:r>
            <a:r>
              <a:rPr lang="es-VE" dirty="0" smtClean="0"/>
              <a:t> está acompañando </a:t>
            </a:r>
            <a:r>
              <a:rPr lang="es-VE" dirty="0" smtClean="0"/>
              <a:t>la experiencia desde la DIM.</a:t>
            </a:r>
            <a:endParaRPr lang="es-V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Participación de dichos estudiantes </a:t>
            </a:r>
            <a:r>
              <a:rPr lang="es-VE" dirty="0" smtClean="0">
                <a:solidFill>
                  <a:schemeClr val="bg2">
                    <a:lumMod val="10000"/>
                  </a:schemeClr>
                </a:solidFill>
              </a:rPr>
              <a:t>en </a:t>
            </a:r>
            <a:r>
              <a:rPr lang="es-VE" dirty="0" smtClean="0">
                <a:solidFill>
                  <a:schemeClr val="bg2">
                    <a:lumMod val="10000"/>
                  </a:schemeClr>
                </a:solidFill>
              </a:rPr>
              <a:t>27 proyectos </a:t>
            </a:r>
            <a:r>
              <a:rPr lang="es-VE" dirty="0" smtClean="0"/>
              <a:t>de las comunidades  vecinas (</a:t>
            </a:r>
            <a:r>
              <a:rPr lang="es-VE" dirty="0" err="1" smtClean="0"/>
              <a:t>Antímano</a:t>
            </a:r>
            <a:r>
              <a:rPr lang="es-VE" dirty="0" smtClean="0"/>
              <a:t>, La Vega, Las Mayas, San Agustín, </a:t>
            </a:r>
            <a:r>
              <a:rPr lang="es-VE" dirty="0" err="1" smtClean="0"/>
              <a:t>Carapita</a:t>
            </a:r>
            <a:r>
              <a:rPr lang="es-VE" dirty="0" smtClean="0"/>
              <a:t>, </a:t>
            </a:r>
            <a:r>
              <a:rPr lang="es-VE" dirty="0" err="1" smtClean="0"/>
              <a:t>Catuche</a:t>
            </a:r>
            <a:r>
              <a:rPr lang="es-VE" dirty="0" smtClean="0"/>
              <a:t>) en espacios fuera de su horario académico por </a:t>
            </a:r>
            <a:r>
              <a:rPr lang="es-VE" dirty="0" smtClean="0"/>
              <a:t>cinco </a:t>
            </a:r>
            <a:r>
              <a:rPr lang="es-VE" dirty="0" smtClean="0"/>
              <a:t>semanas continuas. </a:t>
            </a:r>
            <a:r>
              <a:rPr lang="es-VE" dirty="0" smtClean="0"/>
              <a:t>(En el semestre  pasado eran 4 </a:t>
            </a:r>
            <a:r>
              <a:rPr lang="es-VE" dirty="0" smtClean="0"/>
              <a:t>semanas)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Programación de eventos </a:t>
            </a:r>
            <a:r>
              <a:rPr lang="es-VE" b="1" dirty="0" smtClean="0"/>
              <a:t>en común </a:t>
            </a:r>
            <a:r>
              <a:rPr lang="es-VE" dirty="0" smtClean="0"/>
              <a:t>con los estudiantes de Identidad </a:t>
            </a:r>
            <a:r>
              <a:rPr lang="es-VE" dirty="0" smtClean="0"/>
              <a:t>I (cine </a:t>
            </a:r>
            <a:r>
              <a:rPr lang="es-VE" dirty="0" smtClean="0"/>
              <a:t>foro, evento masivo del 7 de mayo con invitados especiales)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dirty="0" smtClean="0"/>
              <a:t>Atención de los profesores desde la DIM en cuanto 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VE" dirty="0" smtClean="0"/>
              <a:t>Control de asistencia (manual).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VE" dirty="0" smtClean="0"/>
              <a:t>Impresión de Listas de control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VE" dirty="0" smtClean="0"/>
              <a:t>Material didáctico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VE" dirty="0" smtClean="0"/>
              <a:t>Reproducción de </a:t>
            </a:r>
            <a:r>
              <a:rPr lang="es-VE" dirty="0" smtClean="0"/>
              <a:t>exámenes…</a:t>
            </a:r>
            <a:endParaRPr lang="es-V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8</a:t>
            </a:fld>
            <a:endParaRPr lang="es-V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Elementos positivos</a:t>
            </a:r>
            <a:endParaRPr lang="es-VE" dirty="0"/>
          </a:p>
        </p:txBody>
      </p:sp>
      <p:sp>
        <p:nvSpPr>
          <p:cNvPr id="5" name="4 Marcador de contenido"/>
          <p:cNvSpPr txBox="1">
            <a:spLocks noGrp="1"/>
          </p:cNvSpPr>
          <p:nvPr>
            <p:ph sz="quarter" idx="1"/>
          </p:nvPr>
        </p:nvSpPr>
        <p:spPr>
          <a:xfrm>
            <a:off x="357158" y="1285860"/>
            <a:ext cx="850392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400" dirty="0" smtClean="0"/>
              <a:t>Aunque con </a:t>
            </a:r>
            <a:r>
              <a:rPr lang="es-VE" sz="2400" dirty="0" smtClean="0"/>
              <a:t>lentitud la cátedra </a:t>
            </a:r>
            <a:r>
              <a:rPr lang="es-VE" sz="2400" dirty="0" smtClean="0"/>
              <a:t>va ocupando el </a:t>
            </a:r>
            <a:r>
              <a:rPr lang="es-VE" sz="2400" dirty="0" smtClean="0"/>
              <a:t>puesto </a:t>
            </a:r>
            <a:r>
              <a:rPr lang="es-VE" sz="2400" dirty="0" smtClean="0"/>
              <a:t>que le corresponde en el entorno académico de la UCAB gracias al Jefe de Cátedra (P. Danny)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400" dirty="0" smtClean="0"/>
              <a:t>Participación </a:t>
            </a:r>
            <a:r>
              <a:rPr lang="es-VE" sz="2400" dirty="0" smtClean="0"/>
              <a:t>de todos los profesores en la elaboración de los programas y planes de clase de la cátedra.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400" dirty="0" smtClean="0"/>
              <a:t>Actualmente todos los profesores siguen un solo plan de clase para cada Identidad (I y II).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400" dirty="0" smtClean="0"/>
              <a:t>Ajustes de los planes de clase de acuerdo a los resultados de las evaluaciones realizadas.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400" dirty="0" smtClean="0"/>
              <a:t>Adaptación de un plan de clase para los estudiantes que asisten a los proyectos de las comunidades</a:t>
            </a:r>
            <a:r>
              <a:rPr lang="es-VE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VE" sz="2400" dirty="0" smtClean="0"/>
              <a:t>Impresión positiva y gratificante de los estudiantes que asisten a dichos proyectos.</a:t>
            </a:r>
          </a:p>
          <a:p>
            <a:pPr marL="285750" indent="-285750"/>
            <a:endParaRPr lang="es-V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VE" sz="2400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4A258-2AE6-4C83-A68D-5DB24CBC2AB2}" type="slidenum">
              <a:rPr lang="es-VE" smtClean="0"/>
              <a:pPr/>
              <a:t>9</a:t>
            </a:fld>
            <a:endParaRPr lang="es-VE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382</TotalTime>
  <Words>1674</Words>
  <Application>Microsoft Office PowerPoint</Application>
  <PresentationFormat>Presentación en pantalla (4:3)</PresentationFormat>
  <Paragraphs>896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Civil</vt:lpstr>
      <vt:lpstr>CÁTEDRA INSTITUCIONAL IDENTIDAD, LIDERAZGO Y COMPROMISO</vt:lpstr>
      <vt:lpstr>EJE IDENTIDAD</vt:lpstr>
      <vt:lpstr>Identidad, Liderazgo y Compromiso I Eje transversal = MAGIS Ignaciano   Identidad, Liderazgo y Compromiso II Eje transversal = Liderazgo Ignaciano </vt:lpstr>
      <vt:lpstr>Actividades de la Coordinación Académica hasta febrero 2016</vt:lpstr>
      <vt:lpstr>Actividades de la Coordinación Académica hasta febrero 2016</vt:lpstr>
      <vt:lpstr>Actividades de la DIM a partir de marzo de 2016</vt:lpstr>
      <vt:lpstr>Diapositiva 7</vt:lpstr>
      <vt:lpstr>Actividades de la DIM a partir de marzo de 2016</vt:lpstr>
      <vt:lpstr>Elementos positivos</vt:lpstr>
      <vt:lpstr>Elementos positivos</vt:lpstr>
      <vt:lpstr>Elementos a mejorar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CÁTEDRA INSTITUCIONAL IDENTIDAD, LIDERAZGO Y COMPROMISO</dc:title>
  <dc:creator>Luis</dc:creator>
  <cp:lastModifiedBy>lnascime</cp:lastModifiedBy>
  <cp:revision>48</cp:revision>
  <dcterms:created xsi:type="dcterms:W3CDTF">2016-03-16T13:14:39Z</dcterms:created>
  <dcterms:modified xsi:type="dcterms:W3CDTF">2016-03-17T13:49:28Z</dcterms:modified>
</cp:coreProperties>
</file>